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57" r:id="rId2"/>
    <p:sldId id="262" r:id="rId3"/>
    <p:sldId id="259" r:id="rId4"/>
    <p:sldId id="293" r:id="rId5"/>
    <p:sldId id="294" r:id="rId6"/>
    <p:sldId id="295" r:id="rId7"/>
    <p:sldId id="296" r:id="rId8"/>
    <p:sldId id="264" r:id="rId9"/>
    <p:sldId id="266" r:id="rId10"/>
    <p:sldId id="265" r:id="rId11"/>
    <p:sldId id="260" r:id="rId12"/>
    <p:sldId id="263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7" r:id="rId40"/>
    <p:sldId id="298" r:id="rId41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4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42" d="100"/>
          <a:sy n="42" d="100"/>
        </p:scale>
        <p:origin x="2520" y="43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11B9DD9-585A-EC77-EE98-0591033C37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CE8881F-B6E9-EE3D-3647-1D0A20EB5F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2C588-C2FA-4894-B69F-8691CA98AE2C}" type="datetimeFigureOut">
              <a:rPr lang="pt-BR" smtClean="0"/>
              <a:t>18/12/2024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BF14AD0-364A-71B4-148C-75FA2597C7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E2019DE-21DD-68D8-68E5-79BEE242F9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E85F7-D4FE-4036-82A2-EAA8FFA50B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21754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99450-67B2-49BE-99B8-6256F6AECEE4}" type="datetimeFigureOut">
              <a:rPr lang="pt-BR" smtClean="0"/>
              <a:t>18/12/2024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A8467-7314-427C-AF98-F0719783BE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70291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A523B-AFE8-4902-BB68-F1762AF41293}" type="datetime1">
              <a:rPr lang="pt-BR" smtClean="0"/>
              <a:t>18/12/2024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125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24E7-12F5-4D56-A533-4DB3AFEBC86C}" type="datetime1">
              <a:rPr lang="pt-BR" smtClean="0"/>
              <a:t>18/12/2024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343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69DD-6888-43A4-8230-9CDB43F65699}" type="datetime1">
              <a:rPr lang="pt-BR" smtClean="0"/>
              <a:t>18/12/2024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782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98D81-53E2-4561-997C-6F65A43786F3}" type="datetime1">
              <a:rPr lang="pt-BR" smtClean="0"/>
              <a:t>18/12/2024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0604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7A70-E516-4D36-86A0-549405D5BDCC}" type="datetime1">
              <a:rPr lang="pt-BR" smtClean="0"/>
              <a:t>18/12/2024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26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8B00-835F-466C-9E11-0827D59F57A5}" type="datetime1">
              <a:rPr lang="pt-BR" smtClean="0"/>
              <a:t>18/12/2024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2874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ADF1-775E-4A4B-B9C1-0FC492B2F2EA}" type="datetime1">
              <a:rPr lang="pt-BR" smtClean="0"/>
              <a:t>18/12/2024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1027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3D13-7034-4C81-993D-BA2860F7CAFF}" type="datetime1">
              <a:rPr lang="pt-BR" smtClean="0"/>
              <a:t>18/12/2024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6245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57E9-53F3-4F2B-BC25-BAECC310F801}" type="datetime1">
              <a:rPr lang="pt-BR" smtClean="0"/>
              <a:t>18/12/2024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834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30AF-F360-47BC-9B4B-4A457AB6DFAB}" type="datetime1">
              <a:rPr lang="pt-BR" smtClean="0"/>
              <a:t>18/12/2024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617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A0F01-DB50-4597-B820-B9F64E775F42}" type="datetime1">
              <a:rPr lang="pt-BR" smtClean="0"/>
              <a:t>18/12/2024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2450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44503-51F6-4536-8231-EABCBBBF25AC}" type="datetime1">
              <a:rPr lang="pt-BR" smtClean="0"/>
              <a:t>18/12/2024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BD8DA-C366-4430-B3AC-CECEE7E5F3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123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688EB-641C-200A-3E34-842C718C1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370031C-3B57-C78D-E6C0-42E54859FEEB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704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Diamantes: Perfeição Sob Análise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DF32980-518F-BD70-6C93-F906E735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0400"/>
            <a:ext cx="9601200" cy="96012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2D2747-CF9E-3DE6-F442-AF495DF3B076}"/>
              </a:ext>
            </a:extLst>
          </p:cNvPr>
          <p:cNvSpPr txBox="1"/>
          <p:nvPr/>
        </p:nvSpPr>
        <p:spPr>
          <a:xfrm>
            <a:off x="635423" y="932224"/>
            <a:ext cx="8330357" cy="3231654"/>
          </a:xfrm>
          <a:prstGeom prst="rect">
            <a:avLst/>
          </a:prstGeom>
          <a:noFill/>
          <a:effectLst>
            <a:glow rad="1270000">
              <a:schemeClr val="accent1">
                <a:alpha val="26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pt-BR" sz="13800" dirty="0"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Diamantes</a:t>
            </a:r>
            <a:endParaRPr lang="pt-BR" sz="11500" dirty="0">
              <a:solidFill>
                <a:schemeClr val="bg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  <a:p>
            <a:pPr algn="ctr"/>
            <a:r>
              <a:rPr lang="pt-BR" sz="6600" dirty="0"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A Perfeição Sob Análise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00C803E-8F95-3C5D-76AC-9A0EE48B0B82}"/>
              </a:ext>
            </a:extLst>
          </p:cNvPr>
          <p:cNvSpPr txBox="1"/>
          <p:nvPr/>
        </p:nvSpPr>
        <p:spPr>
          <a:xfrm>
            <a:off x="5458088" y="11540656"/>
            <a:ext cx="3507692" cy="584775"/>
          </a:xfrm>
          <a:prstGeom prst="rect">
            <a:avLst/>
          </a:prstGeom>
          <a:noFill/>
          <a:effectLst>
            <a:glow rad="1270000">
              <a:schemeClr val="accent1">
                <a:alpha val="26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REGINALDO BERTOZZI</a:t>
            </a:r>
            <a:endParaRPr lang="pt-BR" sz="2800" dirty="0">
              <a:solidFill>
                <a:schemeClr val="bg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165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7D27A-9693-4F03-5F2D-38B5F5163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C3A5B94-E4C2-6CC7-FD6C-5B7589F565E9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A18B051D-177D-4937-418F-0E736AE59340}"/>
              </a:ext>
            </a:extLst>
          </p:cNvPr>
          <p:cNvSpPr txBox="1"/>
          <p:nvPr/>
        </p:nvSpPr>
        <p:spPr>
          <a:xfrm>
            <a:off x="1030147" y="739913"/>
            <a:ext cx="7876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 que define um Diamante?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1C40E494-7031-B5EC-6AFF-B3197493F3F3}"/>
              </a:ext>
            </a:extLst>
          </p:cNvPr>
          <p:cNvSpPr txBox="1"/>
          <p:nvPr/>
        </p:nvSpPr>
        <p:spPr>
          <a:xfrm>
            <a:off x="975283" y="3407664"/>
            <a:ext cx="78761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3"/>
            </a:pPr>
            <a:r>
              <a:rPr lang="pt-BR" sz="2400" b="1" dirty="0"/>
              <a:t>Alta Condutividade Térmica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Diamantes são excelentes condutores de calor, ou que os tornam úteis em aplicações industriais, como dissipadores de calor em equipamentos eletrônicos.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b="1" dirty="0"/>
              <a:t>Curiosidade</a:t>
            </a:r>
            <a:r>
              <a:rPr lang="pt-BR" sz="2400" dirty="0"/>
              <a:t> : Apesar de sua alta condutividade térmica, os diamantes são isolantes elétricos.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457200" indent="-457200" algn="just">
              <a:buFont typeface="+mj-lt"/>
              <a:buAutoNum type="arabicPeriod" startAt="3"/>
            </a:pPr>
            <a:r>
              <a:rPr lang="pt-BR" sz="2400" b="1" dirty="0"/>
              <a:t>Transparência e Cores Naturais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Embora os diamantes mais famosos sejam incolores, eles também podem apresentar cores como azul, rosa, amarelo e até verde, devido à presença de impurezas ou defeitos estruturais.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b="1" dirty="0"/>
              <a:t>Exemplo</a:t>
            </a:r>
            <a:r>
              <a:rPr lang="pt-BR" sz="2400" dirty="0"/>
              <a:t> : O famoso diamante Hope tem uma coloração azul devido à presença de átomos de boro em sua estrutura.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ECA964A2-6472-6CCA-9BAB-F2C5E3A4C5D7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Características Físicas e Químicas Únicas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1AA6EAF-6608-7B07-4B68-4C2FBB2B7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5" b="35619"/>
          <a:stretch/>
        </p:blipFill>
        <p:spPr>
          <a:xfrm>
            <a:off x="0" y="9875520"/>
            <a:ext cx="9601200" cy="2926080"/>
          </a:xfrm>
          <a:prstGeom prst="rect">
            <a:avLst/>
          </a:prstGeom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9EDA95C3-1F85-574D-E359-0B0F19B1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0042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433AE-919B-6E20-B6AA-FCF4F87B5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37EF207-1D5F-9F3E-0E49-0FE1C126298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7442DB55-AE04-1562-0453-F6E132CA7C87}"/>
              </a:ext>
            </a:extLst>
          </p:cNvPr>
          <p:cNvSpPr txBox="1"/>
          <p:nvPr/>
        </p:nvSpPr>
        <p:spPr>
          <a:xfrm>
            <a:off x="731520" y="6562689"/>
            <a:ext cx="81381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DIAMANTES SINTÉTICOS</a:t>
            </a:r>
          </a:p>
        </p:txBody>
      </p:sp>
      <p:sp>
        <p:nvSpPr>
          <p:cNvPr id="6" name="titulo_componente">
            <a:extLst>
              <a:ext uri="{FF2B5EF4-FFF2-40B4-BE49-F238E27FC236}">
                <a16:creationId xmlns:a16="http://schemas.microsoft.com/office/drawing/2014/main" id="{2AAEAE6E-98AE-8AE9-9CB1-7D9B5B49C432}"/>
              </a:ext>
            </a:extLst>
          </p:cNvPr>
          <p:cNvSpPr txBox="1"/>
          <p:nvPr/>
        </p:nvSpPr>
        <p:spPr>
          <a:xfrm>
            <a:off x="2679192" y="1858000"/>
            <a:ext cx="424281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FFFF00"/>
                  </a:solidFill>
                </a:ln>
                <a:noFill/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3653C45-A062-EF46-A4BA-C9ABCC4BF3EE}"/>
              </a:ext>
            </a:extLst>
          </p:cNvPr>
          <p:cNvSpPr/>
          <p:nvPr/>
        </p:nvSpPr>
        <p:spPr>
          <a:xfrm>
            <a:off x="987552" y="9363456"/>
            <a:ext cx="7644384" cy="128016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E8952D4-24AE-0F8F-B8F2-62AD65CEF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9364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C9C25-98AC-A182-5191-033B17C10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EFD357F-3111-D480-5A21-B1F93FEFB9DB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00B7F17F-D571-B346-C9E4-427EDFF7A7BD}"/>
              </a:ext>
            </a:extLst>
          </p:cNvPr>
          <p:cNvSpPr txBox="1"/>
          <p:nvPr/>
        </p:nvSpPr>
        <p:spPr>
          <a:xfrm>
            <a:off x="1030147" y="739913"/>
            <a:ext cx="7876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 Revolução da Gemologia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88125CB2-DB17-03E5-3006-CB4DF9EB9F4A}"/>
              </a:ext>
            </a:extLst>
          </p:cNvPr>
          <p:cNvSpPr txBox="1"/>
          <p:nvPr/>
        </p:nvSpPr>
        <p:spPr>
          <a:xfrm>
            <a:off x="993571" y="3407664"/>
            <a:ext cx="78761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Diamantes sintéticos são pedras que imitam as características dos diamantes naturais, mas são criados em laboratório. Ao contrário dos diamantes naturais, que se formam sob pressão e temperatura extremas no interior da Terra, os diamantes sintéticos são produzidos utilizando tecnologias que replicam essas condições em um ambiente controlado.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Esses diamantes possuem a mesma composição química (carbono puro) e a mesma estrutura cristalina (rede cúbica de face centrada) dos diamantes naturais, o que significa que, em muitos aspectos, são idênticos. Eles podem ser usados ​​tanto em joias quanto em aplicações industriais.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51276219-CCDF-EA9E-EF4A-C7F3CDB320C8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O Que São Diamantes Sintéticos?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6B34C9E-ED94-580B-3C78-A048B9952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52" b="29524"/>
          <a:stretch/>
        </p:blipFill>
        <p:spPr>
          <a:xfrm>
            <a:off x="0" y="8814816"/>
            <a:ext cx="9601200" cy="3986784"/>
          </a:xfrm>
          <a:prstGeom prst="rect">
            <a:avLst/>
          </a:prstGeom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4E12455-5430-5038-67EA-EDAE6D3E0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737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66873-CC6C-60B1-36EC-32960324F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9D62EDE-5CD1-04EE-0CAB-88B253025FD7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B0D935D9-EA10-3B94-BFD6-51D3BD1AB71E}"/>
              </a:ext>
            </a:extLst>
          </p:cNvPr>
          <p:cNvSpPr txBox="1"/>
          <p:nvPr/>
        </p:nvSpPr>
        <p:spPr>
          <a:xfrm>
            <a:off x="1030147" y="739913"/>
            <a:ext cx="7876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 Revolução da Gemologia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523CA8EB-E6BA-A88E-F245-9EA3776B5BC7}"/>
              </a:ext>
            </a:extLst>
          </p:cNvPr>
          <p:cNvSpPr txBox="1"/>
          <p:nvPr/>
        </p:nvSpPr>
        <p:spPr>
          <a:xfrm>
            <a:off x="993571" y="3407664"/>
            <a:ext cx="787610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pt-BR" sz="2400" b="1" dirty="0"/>
              <a:t>Método de Alta Pressão e Alta Temperatura (HPHT)</a:t>
            </a:r>
          </a:p>
          <a:p>
            <a:pPr algn="just"/>
            <a:r>
              <a:rPr lang="pt-BR" sz="2400" dirty="0"/>
              <a:t>O método HPHT é o mais próximo do processo natural de formação dos diamantes, simulando as condições de pressão e temperatura extremas no interior da Terra. Para isso, um pequeno pedaço de grafite (carbono) é colocado em uma câmara onde pressão de 5 </a:t>
            </a:r>
            <a:r>
              <a:rPr lang="pt-BR" sz="2400" dirty="0" err="1"/>
              <a:t>GPa</a:t>
            </a:r>
            <a:r>
              <a:rPr lang="pt-BR" sz="2400" dirty="0"/>
              <a:t> (cerca de 50.000 vezes a pressão atmosférica) e temperaturas superiores a 1.300°C são aplicadas.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Como funciona </a:t>
            </a:r>
            <a:r>
              <a:rPr lang="pt-BR" sz="2400" dirty="0"/>
              <a:t>: O grafite é aquecido até que os átomos de carbono se reorganizam, formando uma estrutura cristalina de diamante.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Exemplo</a:t>
            </a:r>
            <a:r>
              <a:rPr lang="pt-BR" sz="2400" dirty="0"/>
              <a:t> : Este método foi utilizado para criar diamantes sintéticos pela primeira vez na década de 1950. Atualmente, ele é frequentemente usado para produzir diamantes de alta qualidade, tanto para joias quanto para aplicações industriais.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EE0938EE-808E-6FDE-B891-C3C043C20607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Como os Diamantes Sintéticos São Produzidos?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B71F132-F01E-7B29-4E0E-FFE6919B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3579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CB957-ECB6-6875-7416-96C18C738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A57F3D-7480-EDDC-6644-4000CFB717F2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A96982A6-0408-56A3-A61D-8A19E7F332A1}"/>
              </a:ext>
            </a:extLst>
          </p:cNvPr>
          <p:cNvSpPr txBox="1"/>
          <p:nvPr/>
        </p:nvSpPr>
        <p:spPr>
          <a:xfrm>
            <a:off x="1030147" y="739913"/>
            <a:ext cx="7876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 Revolução da Gemologia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B997233C-9A04-EA92-6B5E-C10F8D2E72B8}"/>
              </a:ext>
            </a:extLst>
          </p:cNvPr>
          <p:cNvSpPr txBox="1"/>
          <p:nvPr/>
        </p:nvSpPr>
        <p:spPr>
          <a:xfrm>
            <a:off x="993571" y="3407664"/>
            <a:ext cx="787610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pt-BR" sz="2400" b="1" dirty="0"/>
              <a:t>Método de Deposição Química de Vapor (CVD)</a:t>
            </a:r>
          </a:p>
          <a:p>
            <a:pPr algn="just"/>
            <a:r>
              <a:rPr lang="pt-BR" sz="2400" dirty="0"/>
              <a:t>O processo de CVD envolve o uso de um gás contendo carbono (geralmente metano) em uma câmara de vácuo aquecida. O gás é decomposto a alta temperatura, liberando átomos de carbono que se depositam em uma superfície, formando camadas finas de diamante.</a:t>
            </a:r>
          </a:p>
          <a:p>
            <a:pPr algn="just"/>
            <a:endParaRPr lang="pt-BR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400" b="1" dirty="0"/>
              <a:t>Como funciona </a:t>
            </a:r>
            <a:r>
              <a:rPr lang="pt-BR" sz="2400" dirty="0"/>
              <a:t>: Ao longo do tempo, essas camadas se acumulam e cristalizam, formando um diamante. O método CVD permite o crescimento de diamantes maiores e mais limpos, sem as impurezas frequentemente encontradas em diamantes HPHT.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400" b="1" dirty="0"/>
              <a:t>Exemplo</a:t>
            </a:r>
            <a:r>
              <a:rPr lang="pt-BR" sz="2400" dirty="0"/>
              <a:t> : O CVD é amplamente utilizado em diamantes de alta qualidade para joias e também é utilizado para criar diamantes para tecnologia de semicondutores.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A022CF65-C1B6-BBFC-B2C8-70D225377417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Como os Diamantes Sintéticos São Produzidos?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E402755-905C-B801-F2D8-4CCF5CC4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1640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20D65-ACDE-99EC-8D27-2E9B6FD5D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6A5D104-1821-E92B-8BE4-3D269EA40866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95F404D7-00B2-7443-24DD-6158518B62C4}"/>
              </a:ext>
            </a:extLst>
          </p:cNvPr>
          <p:cNvSpPr txBox="1"/>
          <p:nvPr/>
        </p:nvSpPr>
        <p:spPr>
          <a:xfrm>
            <a:off x="1030147" y="739913"/>
            <a:ext cx="7876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 Revolução da Gemologia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8A0CFA8D-E5DB-B041-BAA1-4751AFD3985B}"/>
              </a:ext>
            </a:extLst>
          </p:cNvPr>
          <p:cNvSpPr txBox="1"/>
          <p:nvPr/>
        </p:nvSpPr>
        <p:spPr>
          <a:xfrm>
            <a:off x="993571" y="3407664"/>
            <a:ext cx="787610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Apesar de serem criados em laboratório, os diamantes sintéticos e os naturais são quase idênticos, tanto quimicamente quanto fisicamente. No entanto, existem algumas diferenças sutis:</a:t>
            </a:r>
          </a:p>
          <a:p>
            <a:pPr algn="just"/>
            <a:endParaRPr lang="pt-BR" sz="2400" dirty="0"/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Composição Química e Cristalinidade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b="1" dirty="0"/>
              <a:t>Semelhanças</a:t>
            </a:r>
            <a:r>
              <a:rPr lang="pt-BR" sz="2400" dirty="0"/>
              <a:t> : Ambos são compostos de carbono puro e têm a mesma estrutura cristalina.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b="1" dirty="0"/>
              <a:t>Diferenças</a:t>
            </a:r>
            <a:r>
              <a:rPr lang="pt-BR" sz="2400" dirty="0"/>
              <a:t> : Em alguns casos, os diamantes sintéticos podem ter vestígios de elementos como nitrogênio ou boro, que podem ser detectados por especialistas.</a:t>
            </a:r>
          </a:p>
          <a:p>
            <a:pPr lvl="1" algn="just"/>
            <a:endParaRPr lang="pt-BR" sz="2400" dirty="0"/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A5250A30-7B79-E961-16FD-F77955C1CC33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Características dos Diamantes Sintéticos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FFB4241-CCCF-11E9-DC51-0CA45CF19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15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78FA38A-7B1D-15D8-2DAB-0355BEC09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4" b="50536"/>
          <a:stretch/>
        </p:blipFill>
        <p:spPr>
          <a:xfrm>
            <a:off x="0" y="8877556"/>
            <a:ext cx="9601200" cy="392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7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0E89-70F1-ED81-90E2-687891827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20F7306-F22F-E75C-E887-D4CEC8ED54C0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90E5C6FF-D56C-E7A1-1A3F-D0DEB740A584}"/>
              </a:ext>
            </a:extLst>
          </p:cNvPr>
          <p:cNvSpPr txBox="1"/>
          <p:nvPr/>
        </p:nvSpPr>
        <p:spPr>
          <a:xfrm>
            <a:off x="1030147" y="739913"/>
            <a:ext cx="7876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 Revolução da Gemologia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BEBA6F49-4CA5-EF7A-F4D1-B3B8BAF93931}"/>
              </a:ext>
            </a:extLst>
          </p:cNvPr>
          <p:cNvSpPr txBox="1"/>
          <p:nvPr/>
        </p:nvSpPr>
        <p:spPr>
          <a:xfrm>
            <a:off x="993571" y="3407664"/>
            <a:ext cx="7876109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pt-BR" sz="2400" b="1" dirty="0"/>
              <a:t>Inclusões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b="1" dirty="0"/>
              <a:t>Diamantes naturais </a:t>
            </a:r>
            <a:r>
              <a:rPr lang="pt-BR" sz="2400" dirty="0"/>
              <a:t>: Frequentemente possuem inclusões naturais, que são pequenas imperfeições que se formam durante o processo de crescimento.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b="1" dirty="0"/>
              <a:t>Diamantes sintéticos </a:t>
            </a:r>
            <a:r>
              <a:rPr lang="pt-BR" sz="2400" dirty="0"/>
              <a:t>: Embora também possam ter inclusões, elas geralmente seguem padrões específicos, como padrões de crescimento ou características de fabricação que são visíveis sob um critério. Esses padrões podem ser usados ​​para identificar se o diamante é sintético.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457200" indent="-457200" algn="just">
              <a:buFont typeface="+mj-lt"/>
              <a:buAutoNum type="arabicPeriod" startAt="3"/>
            </a:pPr>
            <a:r>
              <a:rPr lang="pt-BR" sz="2400" b="1" dirty="0"/>
              <a:t>Fluorescência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b="1" dirty="0"/>
              <a:t>Diamantes sintéticos </a:t>
            </a:r>
            <a:r>
              <a:rPr lang="pt-BR" sz="2400" dirty="0"/>
              <a:t>: Têm uma maior tendência a exibir fluorescência sob luz UV. A fluorescência pode ser azul ou branca, e é mais comum em diamantes sintéticos produzidos por CVD.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b="1" dirty="0"/>
              <a:t>Diamantes naturais </a:t>
            </a:r>
            <a:r>
              <a:rPr lang="pt-BR" sz="2400" dirty="0"/>
              <a:t>: A fluorescência é mais variável, sendo mais comum em diamantes naturais de menor qualidade.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EB31CF37-5D7A-3CC9-7CE0-1819C4DF1C01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Características dos Diamantes Sintéticos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29B1949-1C6B-CAC7-C965-B3EF644EF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9620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7BA61-B21B-9E1C-889D-84D66C581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741700A-AE98-44B1-D728-236DB0D0DB88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C10731C8-E221-2FCA-1C47-4CEB7B81BE2F}"/>
              </a:ext>
            </a:extLst>
          </p:cNvPr>
          <p:cNvSpPr txBox="1"/>
          <p:nvPr/>
        </p:nvSpPr>
        <p:spPr>
          <a:xfrm>
            <a:off x="1030147" y="739913"/>
            <a:ext cx="7876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 Revolução da Gemologia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1167086C-594F-0A78-B6B7-A0006793853B}"/>
              </a:ext>
            </a:extLst>
          </p:cNvPr>
          <p:cNvSpPr txBox="1"/>
          <p:nvPr/>
        </p:nvSpPr>
        <p:spPr>
          <a:xfrm>
            <a:off x="993571" y="3407664"/>
            <a:ext cx="7876109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Custo Mais Baixo</a:t>
            </a:r>
          </a:p>
          <a:p>
            <a:pPr lvl="1" algn="just"/>
            <a:r>
              <a:rPr lang="pt-BR" sz="2400" dirty="0"/>
              <a:t>Diamantes sintéticos geralmente custam menos que os naturais, pois a produção em laboratório é mais rápida e controlada. Isso torna os diamantes sintéticos uma opção acessível para aqueles que desejam um diamante de boa qualidade por um preço mais baixo.</a:t>
            </a:r>
          </a:p>
          <a:p>
            <a:pPr lvl="1" algn="just"/>
            <a:endParaRPr lang="pt-BR" sz="2400" dirty="0"/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Sustentabilidade</a:t>
            </a:r>
          </a:p>
          <a:p>
            <a:pPr lvl="1" algn="just"/>
            <a:r>
              <a:rPr lang="pt-BR" sz="2400" dirty="0"/>
              <a:t>A produção de diamantes sintéticos tem um impacto ambiental menor em comparação com a mineração de diamantes naturais, que envolve escavação e destruição de grandes áreas de terra. Isso faz dos diamantes sintéticos uma escolha mais sustentável para consumidores conscientes.</a:t>
            </a:r>
          </a:p>
          <a:p>
            <a:pPr lvl="1" algn="just"/>
            <a:endParaRPr lang="pt-BR" sz="2400" dirty="0"/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Menos Impurezas</a:t>
            </a:r>
          </a:p>
          <a:p>
            <a:pPr lvl="1" algn="just"/>
            <a:r>
              <a:rPr lang="pt-BR" sz="2400" dirty="0"/>
              <a:t>Como os diamantes sintéticos são cultivados em ambiente controlado, eles tendem a ter menos manchas e impurezas, resultando em pedras com clareza superior, o que é uma vantagem para joias de alta qualidade.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BC3E841D-7CF4-6FAE-F511-A5BA61F3E50E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Vantagens dos Diamantes Sintéticos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B27A719-A73A-0F96-A6E7-30AF19835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7674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3BAE5-D8E8-E7D3-D72A-0567D5A2D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A7D3A7A-0E87-1D78-CAC2-A32477083451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3CD494EE-4E70-CC20-8FD9-F04E93F9A329}"/>
              </a:ext>
            </a:extLst>
          </p:cNvPr>
          <p:cNvSpPr txBox="1"/>
          <p:nvPr/>
        </p:nvSpPr>
        <p:spPr>
          <a:xfrm>
            <a:off x="1030147" y="739913"/>
            <a:ext cx="7876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 Revolução da Gemologia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EBC65438-70B5-A6DB-22B3-AFCBE33681FC}"/>
              </a:ext>
            </a:extLst>
          </p:cNvPr>
          <p:cNvSpPr txBox="1"/>
          <p:nvPr/>
        </p:nvSpPr>
        <p:spPr>
          <a:xfrm>
            <a:off x="993571" y="3407664"/>
            <a:ext cx="787610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Dificuldade na identificação</a:t>
            </a:r>
          </a:p>
          <a:p>
            <a:pPr lvl="1" algn="just"/>
            <a:r>
              <a:rPr lang="pt-BR" sz="2400" dirty="0"/>
              <a:t>A principal desvantagem dos diamantes sintéticos é que, devido às suas semelhanças com os naturais, eles podem ser difíceis de identificar sem equipamentos especializados, como espectrômetros ou específicos de alta potência. Para garantir a proteção, é importante adquirir diamantes sintéticos que tenham certificação de laboratórios renomados, como o GIA ou IGI.</a:t>
            </a:r>
          </a:p>
          <a:p>
            <a:pPr lvl="1" algn="just"/>
            <a:endParaRPr lang="pt-BR" sz="2400" dirty="0"/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Percepção de Valor</a:t>
            </a:r>
          </a:p>
          <a:p>
            <a:pPr lvl="1" algn="just"/>
            <a:r>
              <a:rPr lang="pt-BR" sz="2400" dirty="0"/>
              <a:t>Apesar de serem quimicamente e fisicamente idênticos aos diamantes naturais, os diamantes sintéticos ainda têm um valor percebido mais baixo. Isso ocorre, em parte, porque são produzidos em massa e não são tão raros quanto os diamantes naturais, que são formados ao longo de milhões de anos.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0A8A7451-0DE5-7230-0DCE-9E4ABAB1B16B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Desvantagens dos Diamantes Sintéticos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A2735A3-A034-3ABD-3194-14000F193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1511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C3DE8-5733-693A-846D-9613DBC11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1DE6574-9F0C-A637-5815-1EAC7ACAB4BB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E7F1F3D1-070E-A5D6-AD62-80D81CF9FD74}"/>
              </a:ext>
            </a:extLst>
          </p:cNvPr>
          <p:cNvSpPr txBox="1"/>
          <p:nvPr/>
        </p:nvSpPr>
        <p:spPr>
          <a:xfrm>
            <a:off x="1030147" y="739913"/>
            <a:ext cx="7876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 Revolução da Gemologia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BD370F02-C6A9-7D08-45E3-9C4F10380BCF}"/>
              </a:ext>
            </a:extLst>
          </p:cNvPr>
          <p:cNvSpPr txBox="1"/>
          <p:nvPr/>
        </p:nvSpPr>
        <p:spPr>
          <a:xfrm>
            <a:off x="993571" y="3407664"/>
            <a:ext cx="787610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Os diamantes sintéticos têm se tornado cada vez mais populares no mercado de joias, especialmente entre os consumidores que buscam uma alternativa mais acessível e sustentável. Eles estão disponíveis em uma variedade de tamanhos, cortes e qualidades, oferecendo uma opção de alta qualidade a um preço competitivo.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Exemplo</a:t>
            </a:r>
            <a:r>
              <a:rPr lang="pt-BR" sz="2400" dirty="0"/>
              <a:t> : Marcas como De Beers e Tiffany &amp; Co. propõem a oferta de diamantes sintéticos em suas coleções, adaptando-se à crescente demanda por opções mais éticas e sustentáveis.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E786761C-9A0D-49E8-66BF-F6C67AB471AD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Diamantes Sintéticos no Mercado de Joias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CCFA68-0798-DD8F-707E-834F48C2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19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32F7F69-A8A5-9C50-C181-54407A0F3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95" b="16629"/>
          <a:stretch/>
        </p:blipFill>
        <p:spPr>
          <a:xfrm>
            <a:off x="0" y="8646616"/>
            <a:ext cx="9601200" cy="415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41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39EDA-49F3-77A0-C216-979CF170A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AF7B32-575C-65B9-1EC1-C8199F23D20B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B1904670-2901-62EA-01BD-78FD5FB4FEC1}"/>
              </a:ext>
            </a:extLst>
          </p:cNvPr>
          <p:cNvSpPr txBox="1"/>
          <p:nvPr/>
        </p:nvSpPr>
        <p:spPr>
          <a:xfrm>
            <a:off x="740664" y="6400800"/>
            <a:ext cx="81381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O QUE DEFINE UM DIAMANTE?</a:t>
            </a:r>
          </a:p>
        </p:txBody>
      </p:sp>
      <p:sp>
        <p:nvSpPr>
          <p:cNvPr id="6" name="titulo_componente">
            <a:extLst>
              <a:ext uri="{FF2B5EF4-FFF2-40B4-BE49-F238E27FC236}">
                <a16:creationId xmlns:a16="http://schemas.microsoft.com/office/drawing/2014/main" id="{75414E0D-2787-DE28-3196-A6942EF23B29}"/>
              </a:ext>
            </a:extLst>
          </p:cNvPr>
          <p:cNvSpPr txBox="1"/>
          <p:nvPr/>
        </p:nvSpPr>
        <p:spPr>
          <a:xfrm>
            <a:off x="2679192" y="1858000"/>
            <a:ext cx="424281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FFFF00"/>
                  </a:solidFill>
                </a:ln>
                <a:noFill/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7D6F2D4-7107-2869-2CE9-0BB62C7D70BF}"/>
              </a:ext>
            </a:extLst>
          </p:cNvPr>
          <p:cNvSpPr/>
          <p:nvPr/>
        </p:nvSpPr>
        <p:spPr>
          <a:xfrm>
            <a:off x="987552" y="9363456"/>
            <a:ext cx="7644384" cy="128016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5ED6669-B99B-01B2-C73A-9D919130E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6399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73939-EC3F-7B39-976D-4C4A6D56A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3C8BDBD-EA63-8570-3273-334CD41BB3AA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14B1F14B-DFEE-824A-0AD2-8BC01224C40D}"/>
              </a:ext>
            </a:extLst>
          </p:cNvPr>
          <p:cNvSpPr txBox="1"/>
          <p:nvPr/>
        </p:nvSpPr>
        <p:spPr>
          <a:xfrm>
            <a:off x="1030147" y="739913"/>
            <a:ext cx="7876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 Revolução da Gemologia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38ADB80B-A998-4181-466D-15B9C142FA19}"/>
              </a:ext>
            </a:extLst>
          </p:cNvPr>
          <p:cNvSpPr txBox="1"/>
          <p:nvPr/>
        </p:nvSpPr>
        <p:spPr>
          <a:xfrm>
            <a:off x="993571" y="3407664"/>
            <a:ext cx="78761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Os diamantes sintéticos representam uma revolução na indústria de gemas, oferecendo uma alternativa ética e econômica aos diamantes naturais. Embora existam diferenças no processo de fabricação, os diamantes sintéticos são praticamente idênticos aos naturais em termos de aparência e qualidade. À medida que a tecnologia avança, espera-se que a produção de diamantes sintéticos se torne ainda mais eficiente e acessível, abrindo novas possibilidades para consumidores e indústrias ao redor do mundo.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41D90D74-AF19-1FC8-63A6-C723DE48B7C7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O Futuro dos Diamantes Sintéticos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9EC1AF2-231F-9D0C-3660-287CCFA78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20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32E7B16-78BC-1CE9-0A12-EA76D75E4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9" b="26659"/>
          <a:stretch/>
        </p:blipFill>
        <p:spPr>
          <a:xfrm>
            <a:off x="0" y="7835657"/>
            <a:ext cx="9601200" cy="496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47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14568-1B07-4E2B-D5FE-70F2A1796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DE225DB-FEA2-F245-FF0C-819A5BBFDD2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3CCD90A5-05C3-C34D-7086-73FC793CA423}"/>
              </a:ext>
            </a:extLst>
          </p:cNvPr>
          <p:cNvSpPr txBox="1"/>
          <p:nvPr/>
        </p:nvSpPr>
        <p:spPr>
          <a:xfrm>
            <a:off x="731520" y="6562689"/>
            <a:ext cx="81381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IDENTIFICANDO UM DIAMANTE AUTENTICO</a:t>
            </a:r>
          </a:p>
        </p:txBody>
      </p:sp>
      <p:sp>
        <p:nvSpPr>
          <p:cNvPr id="6" name="titulo_componente">
            <a:extLst>
              <a:ext uri="{FF2B5EF4-FFF2-40B4-BE49-F238E27FC236}">
                <a16:creationId xmlns:a16="http://schemas.microsoft.com/office/drawing/2014/main" id="{E3E78481-0D75-0E51-D5F6-F1D269D577D5}"/>
              </a:ext>
            </a:extLst>
          </p:cNvPr>
          <p:cNvSpPr txBox="1"/>
          <p:nvPr/>
        </p:nvSpPr>
        <p:spPr>
          <a:xfrm>
            <a:off x="2679192" y="1858000"/>
            <a:ext cx="424281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FFFF00"/>
                  </a:solidFill>
                </a:ln>
                <a:noFill/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8AC7466-B36F-5B69-ECDE-9AD2B3F48097}"/>
              </a:ext>
            </a:extLst>
          </p:cNvPr>
          <p:cNvSpPr/>
          <p:nvPr/>
        </p:nvSpPr>
        <p:spPr>
          <a:xfrm>
            <a:off x="987552" y="9363456"/>
            <a:ext cx="7644384" cy="128016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8F8646C-9191-CD42-46D0-893341340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9384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BB414-AB84-567B-8137-DD33452AD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3B61FBA-7E71-88DF-BE15-DE0E99371C4A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00607247-B336-D26D-1275-9C5DDDAB60E1}"/>
              </a:ext>
            </a:extLst>
          </p:cNvPr>
          <p:cNvSpPr txBox="1"/>
          <p:nvPr/>
        </p:nvSpPr>
        <p:spPr>
          <a:xfrm>
            <a:off x="1030147" y="739913"/>
            <a:ext cx="7876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As Especificações de um Diamante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4483F4C2-19FD-2224-6655-A1FE809CD751}"/>
              </a:ext>
            </a:extLst>
          </p:cNvPr>
          <p:cNvSpPr txBox="1"/>
          <p:nvPr/>
        </p:nvSpPr>
        <p:spPr>
          <a:xfrm>
            <a:off x="993571" y="3407664"/>
            <a:ext cx="7876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Diamantes são as gemas mais valorizadas do mundo, e sua qualidade é determinada por uma combinação de características chamadas de As 4 Cs : Corte (Corte) , Cor (Cor) , Clareza (Clareza) e Peso em Quilates (Quilate </a:t>
            </a:r>
            <a:r>
              <a:rPr lang="pt-BR" sz="2400" dirty="0" err="1"/>
              <a:t>Weight</a:t>
            </a:r>
            <a:r>
              <a:rPr lang="pt-BR" sz="2400" dirty="0"/>
              <a:t>) . Além disso, outros fatores, como fluorescência e certificação, também podem influenciar no valor e na aparência.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559E4113-A144-5357-B9C7-8CDE1E4D7147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O Que Define um Diamante?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34DD3EF-DE76-EC00-482B-142DE059C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3881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01AD3-78EA-BF68-6CBD-6FDF67EFC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8F2348-DC88-E007-350A-BBD4D2CEC026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612F0622-F151-402B-0AC8-97E104FAF076}"/>
              </a:ext>
            </a:extLst>
          </p:cNvPr>
          <p:cNvSpPr txBox="1"/>
          <p:nvPr/>
        </p:nvSpPr>
        <p:spPr>
          <a:xfrm>
            <a:off x="1030147" y="739913"/>
            <a:ext cx="7876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As Especificações de um Diamante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573286A4-30C0-94AC-10C9-E173CA6E06DF}"/>
              </a:ext>
            </a:extLst>
          </p:cNvPr>
          <p:cNvSpPr txBox="1"/>
          <p:nvPr/>
        </p:nvSpPr>
        <p:spPr>
          <a:xfrm>
            <a:off x="993571" y="3407664"/>
            <a:ext cx="78761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corte é o que dá ao diamante seu brilho e beleza. Ele define como a luz reflete na pedra, criando aquele famoso "fogo" ou brilho interno.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Exemplo</a:t>
            </a:r>
            <a:r>
              <a:rPr lang="pt-BR" sz="2400" dirty="0"/>
              <a:t> : Um diamante com um "Corte Excelente" (avaliado por laboratórios como o GIA) reflete quase toda a luz que entra, enquanto cortes inferiores podem fazer o diamante parecer apagado.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Curiosidade</a:t>
            </a:r>
            <a:r>
              <a:rPr lang="pt-BR" sz="2400" dirty="0"/>
              <a:t> : O formato mais popular é o redondo brilhante, mas outros cortes incluem o princesa, esmeralda, oval e pera.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07D6A56A-58F8-2294-61FF-1198001F223C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Corte: A Arte de Fazer o Diamante Brilhar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742B7BC-D4BC-9599-1F8D-66B76396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237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34868-1B79-F620-0E61-D8772FA80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D7F604D-04DA-C716-33FA-C4C68F644C56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50EB3823-A838-7BD5-7802-1EADEF35D69C}"/>
              </a:ext>
            </a:extLst>
          </p:cNvPr>
          <p:cNvSpPr txBox="1"/>
          <p:nvPr/>
        </p:nvSpPr>
        <p:spPr>
          <a:xfrm>
            <a:off x="1030147" y="739913"/>
            <a:ext cx="7876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As Especificações de um Diamante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CF71550C-68CE-6D25-C6B1-E76806C2E2F4}"/>
              </a:ext>
            </a:extLst>
          </p:cNvPr>
          <p:cNvSpPr txBox="1"/>
          <p:nvPr/>
        </p:nvSpPr>
        <p:spPr>
          <a:xfrm>
            <a:off x="993571" y="3407664"/>
            <a:ext cx="787610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 cor de um diamante é definida em uma escala que vai de D (incolor) até Z (tonalidades amareladas ou marrons).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Exemplo</a:t>
            </a:r>
            <a:r>
              <a:rPr lang="pt-BR" sz="2400" dirty="0"/>
              <a:t> : Um diamante D é totalmente incolor e muito raro, enquanto um diamante de cor G ou H, embora levemente colorido, pode parecer incolor a olho nu e ter melhor custo-benefício.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Dica</a:t>
            </a:r>
            <a:r>
              <a:rPr lang="pt-BR" sz="2400" dirty="0"/>
              <a:t> : Para anéis de ouro branco ou platina, escolha diamantes com cor entre D e G; já em ouro amarelo, núcleos mais baixos como H ou I podem funcionar bem.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D256F488-2C41-2E74-BC10-DAC3C0BC2F88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Cor: Quanto Mais Incolor, Melhor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3355023-AE66-8E73-31D8-839F9A874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3916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5EDDF-FCC9-3DFF-E310-F7CAC6AD1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1AC40BF-A4C3-5BDE-DE42-8E1AE899BAB2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0F0BF97E-1865-22D1-C3AD-70807A707645}"/>
              </a:ext>
            </a:extLst>
          </p:cNvPr>
          <p:cNvSpPr txBox="1"/>
          <p:nvPr/>
        </p:nvSpPr>
        <p:spPr>
          <a:xfrm>
            <a:off x="1030147" y="739913"/>
            <a:ext cx="7876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As Especificações de um Diamante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0FC37056-70DB-C012-A52E-E929E653625B}"/>
              </a:ext>
            </a:extLst>
          </p:cNvPr>
          <p:cNvSpPr txBox="1"/>
          <p:nvPr/>
        </p:nvSpPr>
        <p:spPr>
          <a:xfrm>
            <a:off x="993571" y="3407664"/>
            <a:ext cx="787610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É claro que se refere à presença (ou ausência) de inclusões internas ou manchas externas na pedra. A escala vai de </a:t>
            </a:r>
            <a:r>
              <a:rPr lang="pt-BR" sz="2400" dirty="0" err="1"/>
              <a:t>Flawless</a:t>
            </a:r>
            <a:r>
              <a:rPr lang="pt-BR" sz="2400" dirty="0"/>
              <a:t> (FL) (sem imperfeições visíveis mesmo sob aumento) a </a:t>
            </a:r>
            <a:r>
              <a:rPr lang="pt-BR" sz="2400" dirty="0" err="1"/>
              <a:t>Included</a:t>
            </a:r>
            <a:r>
              <a:rPr lang="pt-BR" sz="2400" dirty="0"/>
              <a:t> (I) (imperfeições visíveis a olho nu).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Exemplo</a:t>
            </a:r>
            <a:r>
              <a:rPr lang="pt-BR" sz="2400" dirty="0"/>
              <a:t> : Um diamante VS1 ou VS2 tem inclusões tão pequenas que dificilmente são percebidas, sendo uma excelente escolha em termos de custo e estética.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Observação</a:t>
            </a:r>
            <a:r>
              <a:rPr lang="pt-BR" sz="2400" dirty="0"/>
              <a:t> : Muitas vezes, imperfeições não são visíveis a olho nu em graus como SI1 ou SI2 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61AC9408-C0A6-B2F3-791F-04565ADE6BB0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Clareza: A Pureza Interna da Pedra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76A0F0-580B-C4E7-43F9-93C7A794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1764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25A18-F638-8066-A356-701A5C044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37E37A0-CE02-27BE-A493-FF9A26C98625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AD5D67B8-324F-56BC-5279-06209C2629B9}"/>
              </a:ext>
            </a:extLst>
          </p:cNvPr>
          <p:cNvSpPr txBox="1"/>
          <p:nvPr/>
        </p:nvSpPr>
        <p:spPr>
          <a:xfrm>
            <a:off x="1030147" y="739913"/>
            <a:ext cx="7876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As Especificações de um Diamante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9422EAFD-3CFB-7291-049A-990A1751CD9D}"/>
              </a:ext>
            </a:extLst>
          </p:cNvPr>
          <p:cNvSpPr txBox="1"/>
          <p:nvPr/>
        </p:nvSpPr>
        <p:spPr>
          <a:xfrm>
            <a:off x="993571" y="3407664"/>
            <a:ext cx="78761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peso em quilates (quilates) mede o tamanho do diamante, mas não é o único fator determinante de sua beleza ou valor. Um quilate equivale a 0,2 gramas.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Exemplo</a:t>
            </a:r>
            <a:r>
              <a:rPr lang="pt-BR" sz="2400" dirty="0"/>
              <a:t> : Um diamante de 1 quilate bem cortado pode parecer maior e mais brilhante que um de 1,2 quilates com corte inferior.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Curiosidade</a:t>
            </a:r>
            <a:r>
              <a:rPr lang="pt-BR" sz="2400" dirty="0"/>
              <a:t> : Diamantes com peso exato em números inteiros (como 1,00 </a:t>
            </a:r>
            <a:r>
              <a:rPr lang="pt-BR" sz="2400" dirty="0" err="1"/>
              <a:t>ct</a:t>
            </a:r>
            <a:r>
              <a:rPr lang="pt-BR" sz="2400" dirty="0"/>
              <a:t>) tendem a ser mais caros, mas tamanhos próximos, como 0,95 </a:t>
            </a:r>
            <a:r>
              <a:rPr lang="pt-BR" sz="2400" dirty="0" err="1"/>
              <a:t>ct</a:t>
            </a:r>
            <a:r>
              <a:rPr lang="pt-BR" sz="2400" dirty="0"/>
              <a:t>, podem oferecer mais valor.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9B563B69-161A-1C84-2AA6-7CFE4D474C48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Peso em Quilates: O Tamanho Importa?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3B86139-E142-28A3-E82B-F851502B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6771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6BEAF-995E-62DC-4CB3-2CD478867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76E1CF3-BE03-7AF2-3976-8767367ECA2E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281E339F-FEDC-E600-2F81-35064053F865}"/>
              </a:ext>
            </a:extLst>
          </p:cNvPr>
          <p:cNvSpPr txBox="1"/>
          <p:nvPr/>
        </p:nvSpPr>
        <p:spPr>
          <a:xfrm>
            <a:off x="1030147" y="739913"/>
            <a:ext cx="7876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As Especificações de um Diamante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FD10B9DF-0C26-1C6E-0896-3FF2DE44632F}"/>
              </a:ext>
            </a:extLst>
          </p:cNvPr>
          <p:cNvSpPr txBox="1"/>
          <p:nvPr/>
        </p:nvSpPr>
        <p:spPr>
          <a:xfrm>
            <a:off x="993571" y="3407664"/>
            <a:ext cx="78761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 fluorescência é uma ocorrência do diamante à luz ultravioleta, que pode dar à pedra um brilho azulado.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Exemplo</a:t>
            </a:r>
            <a:r>
              <a:rPr lang="pt-BR" sz="2400" dirty="0"/>
              <a:t> : Em diamantes de menor cor (como H ou I), uma fluorescência leve pode melhorar a aparência, mas em diamantes incolores, pode causar um efeito leitoso indesejado.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7A8AA9A2-AD77-262E-33E0-57BFC4B8D10E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Fluorescência: Um Fator Extra de Brilho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5077C3B-A4A7-6CCB-0CD0-FEFB33200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1150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32D66-6DB6-842B-072E-8300CCAD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E549CD3-6BF0-8FA5-6C01-A04BABC4C5F1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489E619B-2BE1-D85D-8DDC-947A6E162784}"/>
              </a:ext>
            </a:extLst>
          </p:cNvPr>
          <p:cNvSpPr txBox="1"/>
          <p:nvPr/>
        </p:nvSpPr>
        <p:spPr>
          <a:xfrm>
            <a:off x="1030147" y="739913"/>
            <a:ext cx="7876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As Especificações de um Diamante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BEECB62E-2A2D-0DAE-CD73-D205630C057D}"/>
              </a:ext>
            </a:extLst>
          </p:cNvPr>
          <p:cNvSpPr txBox="1"/>
          <p:nvPr/>
        </p:nvSpPr>
        <p:spPr>
          <a:xfrm>
            <a:off x="993571" y="3407664"/>
            <a:ext cx="78761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Sempre escolha diamantes com certificação de laboratórios renomados, como o GIA (</a:t>
            </a:r>
            <a:r>
              <a:rPr lang="pt-BR" sz="2400" dirty="0" err="1"/>
              <a:t>Gemological</a:t>
            </a:r>
            <a:r>
              <a:rPr lang="pt-BR" sz="2400" dirty="0"/>
              <a:t> </a:t>
            </a:r>
            <a:r>
              <a:rPr lang="pt-BR" sz="2400" dirty="0" err="1"/>
              <a:t>Institute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America</a:t>
            </a:r>
            <a:r>
              <a:rPr lang="pt-BR" sz="2400" dirty="0"/>
              <a:t>) ou IGI (</a:t>
            </a:r>
            <a:r>
              <a:rPr lang="pt-BR" sz="2400" dirty="0" err="1"/>
              <a:t>International</a:t>
            </a:r>
            <a:r>
              <a:rPr lang="pt-BR" sz="2400" dirty="0"/>
              <a:t> </a:t>
            </a:r>
            <a:r>
              <a:rPr lang="pt-BR" sz="2400" dirty="0" err="1"/>
              <a:t>Gemological</a:t>
            </a:r>
            <a:r>
              <a:rPr lang="pt-BR" sz="2400" dirty="0"/>
              <a:t> </a:t>
            </a:r>
            <a:r>
              <a:rPr lang="pt-BR" sz="2400" dirty="0" err="1"/>
              <a:t>Institute</a:t>
            </a:r>
            <a:r>
              <a:rPr lang="pt-BR" sz="2400" dirty="0"/>
              <a:t>). Esses certificados garantem uma avaliação precisa das 4 Cs e outros fatores.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Dica</a:t>
            </a:r>
            <a:r>
              <a:rPr lang="pt-BR" sz="2400" dirty="0"/>
              <a:t> : Evite comprar pedras sem certificação confiável, pois isso pode comprometer a qualidade e o valor do diamante.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4EC15E8A-0AD5-FB49-DC0F-60C6EBC151BF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Certificação: A Garantia da Qualidade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DA33E9F-9F6A-A6D9-76B7-1C010C98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5158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2D00E-6ECE-DE6C-B529-011243A4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659CFE7-6DB3-CE2B-0A17-1F2C85D1CF16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CF6F9DE5-B26D-335C-7FCE-CA61DF72652E}"/>
              </a:ext>
            </a:extLst>
          </p:cNvPr>
          <p:cNvSpPr txBox="1"/>
          <p:nvPr/>
        </p:nvSpPr>
        <p:spPr>
          <a:xfrm>
            <a:off x="731520" y="6562689"/>
            <a:ext cx="81381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AS ESPECIFICAÇÕES DE UM DIAMANTE</a:t>
            </a:r>
          </a:p>
        </p:txBody>
      </p:sp>
      <p:sp>
        <p:nvSpPr>
          <p:cNvPr id="6" name="titulo_componente">
            <a:extLst>
              <a:ext uri="{FF2B5EF4-FFF2-40B4-BE49-F238E27FC236}">
                <a16:creationId xmlns:a16="http://schemas.microsoft.com/office/drawing/2014/main" id="{CD91778B-165F-9622-6279-85D3A39B79E4}"/>
              </a:ext>
            </a:extLst>
          </p:cNvPr>
          <p:cNvSpPr txBox="1"/>
          <p:nvPr/>
        </p:nvSpPr>
        <p:spPr>
          <a:xfrm>
            <a:off x="2679192" y="1858000"/>
            <a:ext cx="424281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FFFF00"/>
                  </a:solidFill>
                </a:ln>
                <a:noFill/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B2EEFDA-C132-3E83-D979-BEC0C59CB586}"/>
              </a:ext>
            </a:extLst>
          </p:cNvPr>
          <p:cNvSpPr/>
          <p:nvPr/>
        </p:nvSpPr>
        <p:spPr>
          <a:xfrm>
            <a:off x="987552" y="9363456"/>
            <a:ext cx="7644384" cy="128016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8EF303A-AC41-3DE3-A863-90B83902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121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EE85915-66BD-C017-D831-48B6418DA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5E036-BBC5-B73F-9C37-97F7EC5ECC62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47E6AFA7-740A-DA5C-14C5-4C15F2897EAA}"/>
              </a:ext>
            </a:extLst>
          </p:cNvPr>
          <p:cNvSpPr txBox="1"/>
          <p:nvPr/>
        </p:nvSpPr>
        <p:spPr>
          <a:xfrm>
            <a:off x="1030147" y="739913"/>
            <a:ext cx="7876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 que define um Diamante?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8B973768-3426-1886-B279-2BB31ECE0001}"/>
              </a:ext>
            </a:extLst>
          </p:cNvPr>
          <p:cNvSpPr txBox="1"/>
          <p:nvPr/>
        </p:nvSpPr>
        <p:spPr>
          <a:xfrm>
            <a:off x="975283" y="3407664"/>
            <a:ext cx="78761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Um diamante é um mineral formado quase exclusivamente por átomos de carbono, organizado em uma estrutura cristalina única conhecida como rede cúbica de face centrada.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Essa organização é o que dá ao diamante sua incrível dureza, tornando-o o material natural mais resistente conhecido pelo ser humano.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Curiosidade : O nome "diamante" vem do grego adamas , que significa "inabalável" ou "invencível".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EF7CD0BF-3A98-8D3D-FFC4-31E210B378DF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O Que é um Diamante?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28B990-B961-7EBB-3504-42E5E0FD3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64" b="12618"/>
          <a:stretch/>
        </p:blipFill>
        <p:spPr>
          <a:xfrm>
            <a:off x="0" y="7918704"/>
            <a:ext cx="9601200" cy="5061384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0CE10BC-0BE7-0FC1-B23E-9FE192A6CF69}"/>
              </a:ext>
            </a:extLst>
          </p:cNvPr>
          <p:cNvSpPr/>
          <p:nvPr/>
        </p:nvSpPr>
        <p:spPr>
          <a:xfrm rot="20322286">
            <a:off x="-115444" y="8045185"/>
            <a:ext cx="10057561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38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RASCUNHO</a:t>
            </a:r>
            <a:endParaRPr lang="pt-BR" sz="5400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0C27130-2D70-A187-8BB7-9607757E2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8582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0330C-07FF-F62C-DDD2-70118E23D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71A07C8-1EBC-5B50-AF99-3E4F63D45C60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F8BBA457-B41F-BDCB-0976-53083B91DAA6}"/>
              </a:ext>
            </a:extLst>
          </p:cNvPr>
          <p:cNvSpPr txBox="1"/>
          <p:nvPr/>
        </p:nvSpPr>
        <p:spPr>
          <a:xfrm>
            <a:off x="1030147" y="739913"/>
            <a:ext cx="8059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Identificando um Diamante Autêntico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883E3C83-AB0B-9DED-334E-44555ACDB53D}"/>
              </a:ext>
            </a:extLst>
          </p:cNvPr>
          <p:cNvSpPr txBox="1"/>
          <p:nvPr/>
        </p:nvSpPr>
        <p:spPr>
          <a:xfrm>
            <a:off x="993571" y="3407664"/>
            <a:ext cx="78761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brilho adamantino é uma das características mais marcantes de um diamante. Ele reflete a luz de forma intensa, criando um brilho inconfundível.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Exemplo</a:t>
            </a:r>
            <a:r>
              <a:rPr lang="pt-BR" sz="2400" dirty="0"/>
              <a:t> : Um diamante bem lapidado parece "brilhar por dentro", enquanto </a:t>
            </a:r>
            <a:r>
              <a:rPr lang="pt-BR" sz="2400" dirty="0" err="1"/>
              <a:t>simulantes</a:t>
            </a:r>
            <a:r>
              <a:rPr lang="pt-BR" sz="2400" dirty="0"/>
              <a:t>, como a zircônia, podem parecer mais opacos ou apresentar brilhos mais exagerados.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1DF09A13-8EBB-7ABE-3948-9998EFF41D42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Brilho Adamantino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C4B0CFA-FB45-6E42-42D0-C7327295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077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17719-1C40-2D3D-19F4-F2A94CA89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066AA20-9C72-7F7D-500B-18E2DCE6FFEA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ECD3A14A-040D-828A-4D33-4E566D6850E2}"/>
              </a:ext>
            </a:extLst>
          </p:cNvPr>
          <p:cNvSpPr txBox="1"/>
          <p:nvPr/>
        </p:nvSpPr>
        <p:spPr>
          <a:xfrm>
            <a:off x="1030147" y="739913"/>
            <a:ext cx="8059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Identificando um Diamante Autêntico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B5FFFEA7-F92C-ED98-BAAB-810F8E00A643}"/>
              </a:ext>
            </a:extLst>
          </p:cNvPr>
          <p:cNvSpPr txBox="1"/>
          <p:nvPr/>
        </p:nvSpPr>
        <p:spPr>
          <a:xfrm>
            <a:off x="993571" y="3407664"/>
            <a:ext cx="78761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 cintura de um diamante (chamada </a:t>
            </a:r>
            <a:r>
              <a:rPr lang="pt-BR" sz="2400" dirty="0" err="1"/>
              <a:t>rondiz</a:t>
            </a:r>
            <a:r>
              <a:rPr lang="pt-BR" sz="2400" dirty="0"/>
              <a:t>) depende do seu estado: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Bruta</a:t>
            </a:r>
            <a:r>
              <a:rPr lang="pt-BR" sz="2400" dirty="0"/>
              <a:t> : Apresenta uma superfície áspera, irregular.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Polida</a:t>
            </a:r>
            <a:r>
              <a:rPr lang="pt-BR" sz="2400" dirty="0"/>
              <a:t> : Mostra uma superfície lisa e uniforme.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Facetada</a:t>
            </a:r>
            <a:r>
              <a:rPr lang="pt-BR" sz="2400" dirty="0"/>
              <a:t> : Apresenta cortes definidos que maximizam a refração da luz.</a:t>
            </a:r>
          </a:p>
          <a:p>
            <a:pPr algn="just"/>
            <a:r>
              <a:rPr lang="pt-BR" sz="2400" b="1" dirty="0"/>
              <a:t>Exemplo</a:t>
            </a:r>
            <a:r>
              <a:rPr lang="pt-BR" sz="2400" dirty="0"/>
              <a:t> : Uma </a:t>
            </a:r>
            <a:r>
              <a:rPr lang="pt-BR" sz="2400" dirty="0" err="1"/>
              <a:t>rondiz</a:t>
            </a:r>
            <a:r>
              <a:rPr lang="pt-BR" sz="2400" dirty="0"/>
              <a:t> de uma zircônia é geralmente polida, enquanto um diamante normalmente tem a </a:t>
            </a:r>
            <a:r>
              <a:rPr lang="pt-BR" sz="2400" dirty="0" err="1"/>
              <a:t>rondiz</a:t>
            </a:r>
            <a:r>
              <a:rPr lang="pt-BR" sz="2400" dirty="0"/>
              <a:t> bruta, mas podem ser encontradas </a:t>
            </a:r>
            <a:r>
              <a:rPr lang="pt-BR" sz="2400" dirty="0" err="1"/>
              <a:t>rondiz</a:t>
            </a:r>
            <a:r>
              <a:rPr lang="pt-BR" sz="2400" dirty="0"/>
              <a:t> facetada e polida também, mas são mais incomuns.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AA71DFD8-8CB3-EF09-9F12-DA67A4D89756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latin typeface="+mj-lt"/>
              </a:rPr>
              <a:t>Rondiz</a:t>
            </a:r>
            <a:r>
              <a:rPr lang="pt-BR" sz="3200" dirty="0">
                <a:latin typeface="+mj-lt"/>
              </a:rPr>
              <a:t> (Cintura da Pedra)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8511CC2-7F3E-23E9-4AA4-3A07B918F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288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8E3CB-7F8A-5630-4F03-DDAB49DC6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361A8A9-9E96-78FA-AD11-31B4B2FD8030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BB72EDCB-F436-D90C-1B6F-678442023B7B}"/>
              </a:ext>
            </a:extLst>
          </p:cNvPr>
          <p:cNvSpPr txBox="1"/>
          <p:nvPr/>
        </p:nvSpPr>
        <p:spPr>
          <a:xfrm>
            <a:off x="1030147" y="739913"/>
            <a:ext cx="8059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Identificando um Diamante Autêntico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A90F5B23-B477-B3D3-19EA-B863C03DAB9D}"/>
              </a:ext>
            </a:extLst>
          </p:cNvPr>
          <p:cNvSpPr txBox="1"/>
          <p:nvPr/>
        </p:nvSpPr>
        <p:spPr>
          <a:xfrm>
            <a:off x="993571" y="3407664"/>
            <a:ext cx="78761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Os diamantes possuem arestas (os encontros das facetas) bem definidas e vivas, enquanto gemas </a:t>
            </a:r>
            <a:r>
              <a:rPr lang="pt-BR" sz="2400" dirty="0" err="1"/>
              <a:t>simulantes</a:t>
            </a:r>
            <a:r>
              <a:rPr lang="pt-BR" sz="2400" dirty="0"/>
              <a:t>, como a </a:t>
            </a:r>
            <a:r>
              <a:rPr lang="pt-BR" sz="2400" dirty="0" err="1"/>
              <a:t>moissanita</a:t>
            </a:r>
            <a:r>
              <a:rPr lang="pt-BR" sz="2400" dirty="0"/>
              <a:t> ou a zircônia, muitas vezes têm arestas arredondadas ou menos precisas.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Exemplo</a:t>
            </a:r>
            <a:r>
              <a:rPr lang="pt-BR" sz="2400" dirty="0"/>
              <a:t> : Ao passar uma unha pela aresta de um diamante, você sentirá uma linha bem marcada, ao contrário de </a:t>
            </a:r>
            <a:r>
              <a:rPr lang="pt-BR" sz="2400" dirty="0" err="1"/>
              <a:t>simulantes</a:t>
            </a:r>
            <a:r>
              <a:rPr lang="pt-BR" sz="2400" dirty="0"/>
              <a:t>, que parecem "suaves".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A54E4A9B-A8A5-83DB-FE1F-73607D2C50B6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>
                <a:latin typeface="+mj-lt"/>
              </a:rPr>
              <a:t>Arestas Vivas</a:t>
            </a:r>
            <a:endParaRPr lang="pt-BR" sz="3200" dirty="0">
              <a:latin typeface="+mj-lt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4CD2F4C-6B9C-09F1-C7BC-0C88BED5D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039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F2B44-1250-4C64-9B9A-98725251A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A2AC52B-7B7F-FD5C-5357-AFDBDF951759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3FFDFD53-F748-9AE4-B228-20ADB115C6CF}"/>
              </a:ext>
            </a:extLst>
          </p:cNvPr>
          <p:cNvSpPr txBox="1"/>
          <p:nvPr/>
        </p:nvSpPr>
        <p:spPr>
          <a:xfrm>
            <a:off x="1030147" y="739913"/>
            <a:ext cx="8059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Identificando um Diamante Autêntico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F77041C5-CDB0-96B4-6726-A365BC16D8C3}"/>
              </a:ext>
            </a:extLst>
          </p:cNvPr>
          <p:cNvSpPr txBox="1"/>
          <p:nvPr/>
        </p:nvSpPr>
        <p:spPr>
          <a:xfrm>
            <a:off x="993571" y="3407664"/>
            <a:ext cx="78761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diamante é a substância mais dura encontrada na natureza, com dureza 10 na escala de </a:t>
            </a:r>
            <a:r>
              <a:rPr lang="pt-BR" sz="2400" dirty="0" err="1"/>
              <a:t>Mohs</a:t>
            </a:r>
            <a:r>
              <a:rPr lang="pt-BR" sz="2400" dirty="0"/>
              <a:t>. Isso significa que ele não pode ser riscado por nenhuma outra gema ou material, exceto outro diamante.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Teste simples : Riscar vidro ou outras superfícies duras com a gema. O diamante deixará um arranhão, enquanto </a:t>
            </a:r>
            <a:r>
              <a:rPr lang="pt-BR" sz="2400" dirty="0" err="1"/>
              <a:t>simulantes</a:t>
            </a:r>
            <a:r>
              <a:rPr lang="pt-BR" sz="2400" dirty="0"/>
              <a:t> não farão.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CBCC2094-D43F-F0A0-DE98-D9198E194123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Dureza Extrema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07FAE62-CED9-CA68-41E5-E6FF0004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9963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966E4-6998-27EC-8973-B48E8754E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CDF11C-8B82-1790-CD73-FDACD127580E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5185B1E6-4FFA-1D8B-DD91-8F744C9E7B8D}"/>
              </a:ext>
            </a:extLst>
          </p:cNvPr>
          <p:cNvSpPr txBox="1"/>
          <p:nvPr/>
        </p:nvSpPr>
        <p:spPr>
          <a:xfrm>
            <a:off x="1030147" y="739913"/>
            <a:ext cx="8059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Identificando um Diamante Autêntico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D3C3FE61-0BAC-0679-4BF4-D5B6CBB6843A}"/>
              </a:ext>
            </a:extLst>
          </p:cNvPr>
          <p:cNvSpPr txBox="1"/>
          <p:nvPr/>
        </p:nvSpPr>
        <p:spPr>
          <a:xfrm>
            <a:off x="993571" y="3407664"/>
            <a:ext cx="78761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Ao contrário das gemas </a:t>
            </a:r>
            <a:r>
              <a:rPr lang="pt-BR" sz="2400" dirty="0" err="1"/>
              <a:t>simulantes</a:t>
            </a:r>
            <a:r>
              <a:rPr lang="pt-BR" sz="2400" dirty="0"/>
              <a:t>, que muitas vezes são perfeitas, os diamantes geralmente possuem pequenas imperfeições, chamadas inclusões. Essas marcas naturais são únicas e indicam sua origem geológica.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Exemplo</a:t>
            </a:r>
            <a:r>
              <a:rPr lang="pt-BR" sz="2400" dirty="0"/>
              <a:t> : Usando uma lupa 10x, um diamante pode revelar linhas, pontos ou bolhas internas, enquanto </a:t>
            </a:r>
            <a:r>
              <a:rPr lang="pt-BR" sz="2400" dirty="0" err="1"/>
              <a:t>simulantes</a:t>
            </a:r>
            <a:r>
              <a:rPr lang="pt-BR" sz="2400" dirty="0"/>
              <a:t> tendem a ser totalmente claros.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1B5EA553-07B0-9CFC-DC8D-8D7FB48E41AB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Presença de Inclusões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D7BF7CC-C280-CFF8-02AE-49A1C131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4319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AB550-3F25-DA09-FFFB-D2D3C4108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C280FB6-BE69-D59F-6E07-A4CD20673B3A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8B0ACD08-7E84-6876-0D1C-4F3C903DF503}"/>
              </a:ext>
            </a:extLst>
          </p:cNvPr>
          <p:cNvSpPr txBox="1"/>
          <p:nvPr/>
        </p:nvSpPr>
        <p:spPr>
          <a:xfrm>
            <a:off x="1030147" y="739913"/>
            <a:ext cx="8059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Identificando um Diamante Autêntico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0CEF5EF2-73F7-F0B9-9586-9B316A9BFEC9}"/>
              </a:ext>
            </a:extLst>
          </p:cNvPr>
          <p:cNvSpPr txBox="1"/>
          <p:nvPr/>
        </p:nvSpPr>
        <p:spPr>
          <a:xfrm>
            <a:off x="993571" y="3407664"/>
            <a:ext cx="78761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Os diamantes possuem um índice de refração com especificações altas (2,42), que definem sua capacidade de dobrar a luz. Isso resulta em seu brilho e "fogo" característicos.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Teste prático </a:t>
            </a:r>
            <a:r>
              <a:rPr lang="pt-BR" sz="2400" dirty="0"/>
              <a:t>: Coloque a gema sobre um texto. Um diamante não permite que você veja as letras com clareza devido à refração da luz, enquanto </a:t>
            </a:r>
            <a:r>
              <a:rPr lang="pt-BR" sz="2400" dirty="0" err="1"/>
              <a:t>simulantes</a:t>
            </a:r>
            <a:r>
              <a:rPr lang="pt-BR" sz="2400" dirty="0"/>
              <a:t> podem permitir.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ADA411DF-D8DC-0BAF-7A14-9DACC87C9F31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Índice de Refração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2BCEE32-8471-9BD0-DECA-7A0C69FAE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623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CD200-BC0B-139E-18CD-FB805698B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BDAF6A4-0136-E68C-1DE4-C83ECFEF105F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80B863F4-F81A-4A8A-DA49-EBFBCDF82BFD}"/>
              </a:ext>
            </a:extLst>
          </p:cNvPr>
          <p:cNvSpPr txBox="1"/>
          <p:nvPr/>
        </p:nvSpPr>
        <p:spPr>
          <a:xfrm>
            <a:off x="1030147" y="739913"/>
            <a:ext cx="8059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Identificando um Diamante Autêntico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8D81BD62-62D9-8360-AF3F-D7EA54C3F95C}"/>
              </a:ext>
            </a:extLst>
          </p:cNvPr>
          <p:cNvSpPr txBox="1"/>
          <p:nvPr/>
        </p:nvSpPr>
        <p:spPr>
          <a:xfrm>
            <a:off x="993571" y="3407664"/>
            <a:ext cx="78761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Diamantes conduzem calor extremamente bem, uma propriedade que a maioria das gemas </a:t>
            </a:r>
            <a:r>
              <a:rPr lang="pt-BR" sz="2400" dirty="0" err="1"/>
              <a:t>simulantes</a:t>
            </a:r>
            <a:r>
              <a:rPr lang="pt-BR" sz="2400" dirty="0"/>
              <a:t> não possui.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Teste rápido </a:t>
            </a:r>
            <a:r>
              <a:rPr lang="pt-BR" sz="2400" dirty="0"/>
              <a:t>: Encoste um diamante em seus lábios. Ele deve parecer mais frio que </a:t>
            </a:r>
            <a:r>
              <a:rPr lang="pt-BR" sz="2400" dirty="0" err="1"/>
              <a:t>simulantes</a:t>
            </a:r>
            <a:r>
              <a:rPr lang="pt-BR" sz="2400" dirty="0"/>
              <a:t>, como a zircônia.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B26F295F-B2A1-CDF8-DB21-422A6241F22D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Condutividade Térmica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1D5AE3D-9F51-0480-0068-99111B3D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444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9E84B-D339-BBB2-E6CF-38381A9C3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320BAD5-C231-270A-95AB-C5C921531A7F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8DF5D244-DB08-55FE-0CE3-4E03EBB9E8F3}"/>
              </a:ext>
            </a:extLst>
          </p:cNvPr>
          <p:cNvSpPr txBox="1"/>
          <p:nvPr/>
        </p:nvSpPr>
        <p:spPr>
          <a:xfrm>
            <a:off x="1030147" y="739913"/>
            <a:ext cx="8059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Identificando um Diamante Autêntico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0C7A5EF9-CDB7-ECF9-0122-F14D2FEAC63C}"/>
              </a:ext>
            </a:extLst>
          </p:cNvPr>
          <p:cNvSpPr txBox="1"/>
          <p:nvPr/>
        </p:nvSpPr>
        <p:spPr>
          <a:xfrm>
            <a:off x="993571" y="3407664"/>
            <a:ext cx="7876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Diamantes muitas vezes reagem à luz ultravioleta, exibindo fluorescência azul. Essa característica, no entanto, varia, e nem todos os diamantes apresentam fluorescência.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FD85AEE6-F7BA-3620-6DBD-43BD3C713D96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Reação à Luz UV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9452074-6184-5B76-57FE-4CAC987DA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871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B97BF-AC72-D1E7-3049-5595A9470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88E0456-B8F0-980A-BE3E-8F2EFFB9F970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74D0C39D-D505-717D-885B-853838B64426}"/>
              </a:ext>
            </a:extLst>
          </p:cNvPr>
          <p:cNvSpPr txBox="1"/>
          <p:nvPr/>
        </p:nvSpPr>
        <p:spPr>
          <a:xfrm>
            <a:off x="1030147" y="739913"/>
            <a:ext cx="8059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Identificando um Diamante Autêntico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92CA5CD2-1E2B-3E38-9270-3ADF0D362FB3}"/>
              </a:ext>
            </a:extLst>
          </p:cNvPr>
          <p:cNvSpPr txBox="1"/>
          <p:nvPr/>
        </p:nvSpPr>
        <p:spPr>
          <a:xfrm>
            <a:off x="993571" y="3407664"/>
            <a:ext cx="7876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Os diamantes têm uma densidade específica menor que algumas gemas simuladas. Por exemplo, uma zircônia cúbica é mais pesada que um diamante do mesmo tamanho.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Teste simples </a:t>
            </a:r>
            <a:r>
              <a:rPr lang="pt-BR" sz="2400" dirty="0"/>
              <a:t>: Compare o peso de duas pedras do mesmo tamanho; o diamante será mais leve.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70BE26D2-88CA-573B-EF9F-6688E4070746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Peso Relativo (Densidade)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E64B239-3EEF-0CF8-29C2-26902245C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191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742E4-3CA5-3D6E-C0E3-9E154A7C9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5ECD7E9-9D0C-6C9E-0FCA-373C23A814D9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53C6B2C3-7709-BCF6-3692-8DB66B13377C}"/>
              </a:ext>
            </a:extLst>
          </p:cNvPr>
          <p:cNvSpPr txBox="1"/>
          <p:nvPr/>
        </p:nvSpPr>
        <p:spPr>
          <a:xfrm>
            <a:off x="731520" y="7897713"/>
            <a:ext cx="8138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CONCLUSÕES</a:t>
            </a:r>
          </a:p>
        </p:txBody>
      </p:sp>
      <p:sp>
        <p:nvSpPr>
          <p:cNvPr id="6" name="titulo_componente">
            <a:extLst>
              <a:ext uri="{FF2B5EF4-FFF2-40B4-BE49-F238E27FC236}">
                <a16:creationId xmlns:a16="http://schemas.microsoft.com/office/drawing/2014/main" id="{0B10CE99-D768-82B9-79A7-EE77D674192F}"/>
              </a:ext>
            </a:extLst>
          </p:cNvPr>
          <p:cNvSpPr txBox="1"/>
          <p:nvPr/>
        </p:nvSpPr>
        <p:spPr>
          <a:xfrm>
            <a:off x="2679192" y="1858000"/>
            <a:ext cx="424281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FFFF00"/>
                  </a:solidFill>
                </a:ln>
                <a:noFill/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1A29D97-F63F-81D4-4049-70F63FBAEFA1}"/>
              </a:ext>
            </a:extLst>
          </p:cNvPr>
          <p:cNvSpPr/>
          <p:nvPr/>
        </p:nvSpPr>
        <p:spPr>
          <a:xfrm>
            <a:off x="987552" y="9363456"/>
            <a:ext cx="7644384" cy="128016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7AD0055-A945-2299-0D3B-A4B83228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566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A8886-2942-25F1-D7E2-08E2E3A4D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4FE8975-8B44-BE8C-C96C-B6AEEADF156C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8A8EB923-0F26-F24B-4FF9-F5539B83C74F}"/>
              </a:ext>
            </a:extLst>
          </p:cNvPr>
          <p:cNvSpPr txBox="1"/>
          <p:nvPr/>
        </p:nvSpPr>
        <p:spPr>
          <a:xfrm>
            <a:off x="1030147" y="739913"/>
            <a:ext cx="7876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 que define um Diamante?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F9926EED-8CE3-F4C4-F9F8-869F6861D3B2}"/>
              </a:ext>
            </a:extLst>
          </p:cNvPr>
          <p:cNvSpPr txBox="1"/>
          <p:nvPr/>
        </p:nvSpPr>
        <p:spPr>
          <a:xfrm>
            <a:off x="975283" y="3407664"/>
            <a:ext cx="7876109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Um diamante é um mineral extremamente duro e brilhante, formado quase exclusivamente por átomos de carbono. Esses átomos se organizam de forma muito específica, formando uma estrutura cristalina tridimensional extremamente resistente. Essa estrutura única é o que confere ao diamante sua dureza excepcional, tornando-o o material natural mais resistente conhecido pela humanidade.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Em resumo: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Composição</a:t>
            </a:r>
            <a:r>
              <a:rPr lang="pt-BR" sz="2400" dirty="0"/>
              <a:t>: Quase puro carbono.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Estrutura</a:t>
            </a:r>
            <a:r>
              <a:rPr lang="pt-BR" sz="2400" dirty="0"/>
              <a:t>: Cristalina, muito resistente.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Propriedades</a:t>
            </a:r>
            <a:r>
              <a:rPr lang="pt-BR" sz="2400" dirty="0"/>
              <a:t>: Dureza extrema, brilho intenso.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Por que os diamantes são tão especiais?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Dureza</a:t>
            </a:r>
            <a:r>
              <a:rPr lang="pt-BR" sz="2400" dirty="0"/>
              <a:t>: A estrutura cristalina do diamante faz com que ele seja extremamente difícil de riscar ou quebrar.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Brilho</a:t>
            </a:r>
            <a:r>
              <a:rPr lang="pt-BR" sz="2400" dirty="0"/>
              <a:t>: A forma como a luz interage com a estrutura cristalina do diamante faz com que ele brilhe intensamente.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Raridade</a:t>
            </a:r>
            <a:r>
              <a:rPr lang="pt-BR" sz="2400" dirty="0"/>
              <a:t>: As condições necessárias para a formação de um diamante são bastante específicas, o que o torna um material relativamente raro.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9CB0E142-D21B-B86F-1D6F-82C122F40915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O Que é um Diamante?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E48F5F-ED8D-E722-2098-8B1F0F0A6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25014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CAB84-2B37-A89A-C0C3-387B82AE0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9CE41E7-400C-68D1-5043-D779A8556E15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3C6FDE90-8191-2ECD-E2B3-2425B0E087E2}"/>
              </a:ext>
            </a:extLst>
          </p:cNvPr>
          <p:cNvSpPr txBox="1"/>
          <p:nvPr/>
        </p:nvSpPr>
        <p:spPr>
          <a:xfrm>
            <a:off x="1030147" y="739913"/>
            <a:ext cx="8059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Conclusão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79F7685E-BA97-C6D8-E45F-A6EF3552880F}"/>
              </a:ext>
            </a:extLst>
          </p:cNvPr>
          <p:cNvSpPr txBox="1"/>
          <p:nvPr/>
        </p:nvSpPr>
        <p:spPr>
          <a:xfrm>
            <a:off x="993571" y="3407664"/>
            <a:ext cx="7876109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Compreender as especificações e características de um diamante é essencial para apreciar toda a beleza e valor que essa gema oferece. Desde os 4Cs até as propriedades únicas que o diferenciam de outras gemas, cada detalhe revela por que os diamantes são tão desejados e especiais.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Ao escolher um diamante, lembre-se de equilibrar suas prioridades, como brilho, tamanho e orçamento, sempre buscando o que melhor atende às suas expectativas e necessidades. Mais importante ainda, conte com a ajuda de profissionais e busque certificações confiáveis para garantir que está adquirindo uma pedra autêntica e de qualidade.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Os diamantes não são apenas um símbolo de durabilidade e elegância; são a expressão de momentos e sentimentos eternos. Equipado com o conhecimento deste </a:t>
            </a:r>
            <a:r>
              <a:rPr lang="pt-BR" sz="2400" dirty="0" err="1"/>
              <a:t>eBook</a:t>
            </a:r>
            <a:r>
              <a:rPr lang="pt-BR" sz="2400" dirty="0"/>
              <a:t>, você está pronto para reconhecer a beleza única de cada diamante e fazer uma escolha que irá brilhar para sempre.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Agora é sua vez de escolher o diamante perfeito!</a:t>
            </a:r>
            <a:endParaRPr lang="pt-BR" sz="2400" dirty="0"/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8B340B7B-CE78-2276-FE18-C8EA4D62D357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O Brilho da Escolha Certa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7FAC977-64DF-1284-8AC2-7BC94C20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2629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F4B37-22D2-7DBB-E14B-EA4ECD229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B40DD20-E234-64C5-3F20-6ACBCA3AAC32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56DD4467-B7AF-6D61-F897-90D74B13ED11}"/>
              </a:ext>
            </a:extLst>
          </p:cNvPr>
          <p:cNvSpPr txBox="1"/>
          <p:nvPr/>
        </p:nvSpPr>
        <p:spPr>
          <a:xfrm>
            <a:off x="1030147" y="739913"/>
            <a:ext cx="7876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 que define um Diamante?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E95F225E-0F77-C858-4A6F-88997717878F}"/>
              </a:ext>
            </a:extLst>
          </p:cNvPr>
          <p:cNvSpPr txBox="1"/>
          <p:nvPr/>
        </p:nvSpPr>
        <p:spPr>
          <a:xfrm>
            <a:off x="975283" y="3407664"/>
            <a:ext cx="78761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Curiosidades: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Nome</a:t>
            </a:r>
            <a:r>
              <a:rPr lang="pt-BR" sz="2400" dirty="0"/>
              <a:t>: A palavra "diamante" vem do grego "adamas", que significa "invencível" ou "</a:t>
            </a:r>
            <a:r>
              <a:rPr lang="pt-BR" sz="2400" dirty="0" err="1"/>
              <a:t>imbativel</a:t>
            </a:r>
            <a:r>
              <a:rPr lang="pt-BR" sz="2400" dirty="0"/>
              <a:t>".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Usos</a:t>
            </a:r>
            <a:r>
              <a:rPr lang="pt-BR" sz="2400" dirty="0"/>
              <a:t>: Além de serem utilizados em joias, os diamantes também são utilizados em ferramentas de corte, devido à sua dureza.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Em outras palavras:</a:t>
            </a:r>
          </a:p>
          <a:p>
            <a:pPr algn="just"/>
            <a:r>
              <a:rPr lang="pt-BR" sz="2400" dirty="0"/>
              <a:t>O diamante é como uma joia da natureza, um cristal de carbono puro que combina beleza e força de uma maneira única. Sua dureza, brilho e raridade o tornam um material muito valorizado e desejado.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A46379D1-C4D3-4AA4-5468-1182F40B6690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O Que é um Diamante?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324D929-9DB8-3DCB-9105-1CDE4CCC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6" t="26812" b="39654"/>
          <a:stretch/>
        </p:blipFill>
        <p:spPr>
          <a:xfrm>
            <a:off x="0" y="8415903"/>
            <a:ext cx="9601200" cy="4385697"/>
          </a:xfrm>
          <a:prstGeom prst="rect">
            <a:avLst/>
          </a:prstGeom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F643F5BF-B1A4-0C6E-2FE4-8C4702B72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1720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346DB-40A3-9AA1-A57D-4ABC81891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5C3072-02A4-6941-47D1-73526DFD1D16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FD932D14-5C80-96DF-FF93-006C741EBC89}"/>
              </a:ext>
            </a:extLst>
          </p:cNvPr>
          <p:cNvSpPr txBox="1"/>
          <p:nvPr/>
        </p:nvSpPr>
        <p:spPr>
          <a:xfrm>
            <a:off x="1030147" y="739913"/>
            <a:ext cx="7876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 que define um Diamante?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5E583512-F0FE-18A6-29DF-9AC4F7896FCC}"/>
              </a:ext>
            </a:extLst>
          </p:cNvPr>
          <p:cNvSpPr txBox="1"/>
          <p:nvPr/>
        </p:nvSpPr>
        <p:spPr>
          <a:xfrm>
            <a:off x="975283" y="3407664"/>
            <a:ext cx="7876109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Os diamantes, essas joias tão valorizadas por sua beleza e dureza, possuem uma origem fascinante e complexa, que se dá nas profundezas da Terra.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O processo de formação dos diamantes envolve: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Profundidades Extremas</a:t>
            </a:r>
            <a:r>
              <a:rPr lang="pt-BR" sz="2400" dirty="0"/>
              <a:t>: Os diamantes se formam em regiões do manto terrestre, a cerca de 150 a 200 quilômetros abaixo da superfície. Nessa profundidade, as condições são extremas, com temperaturas que podem chegar a 1.300 graus Celsius e a pressão geralmente se situa entre </a:t>
            </a:r>
            <a:r>
              <a:rPr lang="pt-BR" sz="2400" b="1" dirty="0"/>
              <a:t>45.000 e 60.000 vezes a pressão atmosférica</a:t>
            </a:r>
            <a:r>
              <a:rPr lang="pt-BR" sz="2400" dirty="0"/>
              <a:t> na superfície da Terra. Essa pressão equivale a cerca de </a:t>
            </a:r>
            <a:r>
              <a:rPr lang="pt-BR" sz="2400" b="1" dirty="0"/>
              <a:t>4,5 a 6 </a:t>
            </a:r>
            <a:r>
              <a:rPr lang="pt-BR" sz="2400" b="1" dirty="0" err="1"/>
              <a:t>gigapascais</a:t>
            </a:r>
            <a:r>
              <a:rPr lang="pt-BR" sz="2400" b="1" dirty="0"/>
              <a:t> (</a:t>
            </a:r>
            <a:r>
              <a:rPr lang="pt-BR" sz="2400" b="1" dirty="0" err="1"/>
              <a:t>GPa</a:t>
            </a:r>
            <a:r>
              <a:rPr lang="pt-BR" sz="2400" b="1" dirty="0"/>
              <a:t>)</a:t>
            </a:r>
            <a:r>
              <a:rPr lang="pt-BR" sz="2400" dirty="0"/>
              <a:t>..</a:t>
            </a:r>
          </a:p>
          <a:p>
            <a:pPr marL="457200" indent="-457200" algn="just">
              <a:buFont typeface="+mj-lt"/>
              <a:buAutoNum type="arabicPeriod"/>
            </a:pPr>
            <a:endParaRPr lang="pt-BR" sz="2400" dirty="0"/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Carbono sob Pressão</a:t>
            </a:r>
            <a:r>
              <a:rPr lang="pt-BR" sz="2400" dirty="0"/>
              <a:t>: A matéria-prima para a formação dos diamantes é o carbono, presente em abundância no manto terrestre. Sob a intensa pressão e temperatura, os átomos de carbono se reorganizam em uma estrutura cristalina extremamente rígida e ordenada, formando o diamante.</a:t>
            </a:r>
          </a:p>
          <a:p>
            <a:pPr algn="just"/>
            <a:endParaRPr lang="pt-BR" sz="2400" dirty="0"/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2034B628-B2D6-E347-99B3-9890F38855E6}"/>
              </a:ext>
            </a:extLst>
          </p:cNvPr>
          <p:cNvSpPr txBox="1"/>
          <p:nvPr/>
        </p:nvSpPr>
        <p:spPr>
          <a:xfrm>
            <a:off x="1030147" y="1779657"/>
            <a:ext cx="78761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A Formação dos Diamantes: Um Processo Sob Alta Pressão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3A62762-73D9-F69D-CE63-8CED3C97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6066" y="11865189"/>
            <a:ext cx="1465051" cy="681567"/>
          </a:xfrm>
        </p:spPr>
        <p:txBody>
          <a:bodyPr/>
          <a:lstStyle/>
          <a:p>
            <a:fld id="{D6DBD8DA-C366-4430-B3AC-CECEE7E5F370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9676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12949-5B46-DC18-B156-D76104CB6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2F6A8FD-E85B-B10A-FCAF-EE3BCFFAC1CD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115591AF-0870-DB25-DFE4-BF475AF724EF}"/>
              </a:ext>
            </a:extLst>
          </p:cNvPr>
          <p:cNvSpPr txBox="1"/>
          <p:nvPr/>
        </p:nvSpPr>
        <p:spPr>
          <a:xfrm>
            <a:off x="1030147" y="739913"/>
            <a:ext cx="7876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 que define um Diamante?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CBF5E4C5-2D6E-7264-5934-A6F9F0C426CB}"/>
              </a:ext>
            </a:extLst>
          </p:cNvPr>
          <p:cNvSpPr txBox="1"/>
          <p:nvPr/>
        </p:nvSpPr>
        <p:spPr>
          <a:xfrm>
            <a:off x="975283" y="3407664"/>
            <a:ext cx="7876109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z="2400" dirty="0"/>
          </a:p>
          <a:p>
            <a:pPr marL="457200" indent="-457200" algn="just">
              <a:buFont typeface="+mj-lt"/>
              <a:buAutoNum type="arabicPeriod" startAt="3"/>
            </a:pPr>
            <a:r>
              <a:rPr lang="pt-BR" sz="2400" b="1" dirty="0"/>
              <a:t>Ascensão à Superfície</a:t>
            </a:r>
            <a:r>
              <a:rPr lang="pt-BR" sz="2400" dirty="0"/>
              <a:t>: Para que os diamantes cheguem à superfície e possam ser encontrados, são necessárias erupções vulcânicas muito específicas. Essas erupções, conhecidas como </a:t>
            </a:r>
            <a:r>
              <a:rPr lang="pt-BR" sz="2400" dirty="0" err="1"/>
              <a:t>kimberlíticas</a:t>
            </a:r>
            <a:r>
              <a:rPr lang="pt-BR" sz="2400" dirty="0"/>
              <a:t>, trazem à superfície o magma profundo, que contém os diamantes, junto com outras rochas e minerais.</a:t>
            </a:r>
          </a:p>
          <a:p>
            <a:pPr marL="457200" indent="-457200" algn="just">
              <a:buFont typeface="+mj-lt"/>
              <a:buAutoNum type="arabicPeriod" startAt="3"/>
            </a:pPr>
            <a:endParaRPr lang="pt-BR" sz="2400" dirty="0"/>
          </a:p>
          <a:p>
            <a:pPr marL="457200" indent="-457200" algn="just">
              <a:buFont typeface="+mj-lt"/>
              <a:buAutoNum type="arabicPeriod" startAt="3"/>
            </a:pPr>
            <a:r>
              <a:rPr lang="pt-BR" sz="2400" b="1" dirty="0"/>
              <a:t>Depósitos de Kimberlito</a:t>
            </a:r>
            <a:r>
              <a:rPr lang="pt-BR" sz="2400" dirty="0"/>
              <a:t>: Os diamantes são encontrados em rochas vulcânicas chamadas kimberlitos. Essas rochas formam estruturas verticais, como verdadeiros "canos", que se estendem desde as profundezas do manto até a superfície terrestre.</a:t>
            </a:r>
          </a:p>
          <a:p>
            <a:pPr marL="457200" indent="-457200" algn="just">
              <a:buFont typeface="+mj-lt"/>
              <a:buAutoNum type="arabicPeriod" startAt="3"/>
            </a:pPr>
            <a:endParaRPr lang="pt-BR" sz="2400" dirty="0"/>
          </a:p>
          <a:p>
            <a:pPr algn="just"/>
            <a:r>
              <a:rPr lang="pt-BR" sz="2400" dirty="0"/>
              <a:t>Em resumo:</a:t>
            </a:r>
          </a:p>
          <a:p>
            <a:pPr algn="just"/>
            <a:r>
              <a:rPr lang="pt-BR" sz="2400" dirty="0"/>
              <a:t>A formação de um diamante é um processo que leva milhões de anos e ocorre em condições extremas de pressão e temperatura. O carbono presente no manto terrestre, sob essas condições, se cristaliza em diamantes que são trazidos à superfície por erupções vulcânicas.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98D961CD-B89D-2041-FAE5-7A29B5B47E75}"/>
              </a:ext>
            </a:extLst>
          </p:cNvPr>
          <p:cNvSpPr txBox="1"/>
          <p:nvPr/>
        </p:nvSpPr>
        <p:spPr>
          <a:xfrm>
            <a:off x="1030147" y="1779657"/>
            <a:ext cx="78761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A Formação dos Diamantes: Um Processo Sob Alta Pressão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F0B0847-74E6-84EB-0223-296C51689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3242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9C214-6029-D372-DB4B-68023AE88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051A469-AC24-2135-6192-157830300558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AA2F7DEE-281E-4834-C119-FBEBC923C37C}"/>
              </a:ext>
            </a:extLst>
          </p:cNvPr>
          <p:cNvSpPr txBox="1"/>
          <p:nvPr/>
        </p:nvSpPr>
        <p:spPr>
          <a:xfrm>
            <a:off x="1030147" y="739913"/>
            <a:ext cx="7876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 que define um Diamante?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5DEF952A-F6C8-374C-0BA3-7C9B2130F5CB}"/>
              </a:ext>
            </a:extLst>
          </p:cNvPr>
          <p:cNvSpPr txBox="1"/>
          <p:nvPr/>
        </p:nvSpPr>
        <p:spPr>
          <a:xfrm>
            <a:off x="975283" y="3407664"/>
            <a:ext cx="78761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Diamantes naturais se formam no interior da Terra, a profundezas entre 140 e 200 quilômetros, onde as condições de pressão e temperatura são extremas.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Pressão : Cerca de 725 mil libras por polegada quadrada.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Temperatura : Entre 1.000 e 1.200 graus Celsius.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Sob essas condições, o carbono se cristaliza ao longo de milhões — ou até bilhões — de anos, resultando em um diamante bruto. Esses cristais chegam à superfície através de erupções vulcânicas em rochas chamadas kimberlitos ou </a:t>
            </a:r>
            <a:r>
              <a:rPr lang="pt-BR" sz="2400" dirty="0" err="1"/>
              <a:t>lamproítos</a:t>
            </a:r>
            <a:r>
              <a:rPr lang="pt-BR" sz="2400" dirty="0"/>
              <a:t>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Exemplo : A maioria dos diamantes encontrados em joalherias hoje tem cerca de 1 a 3 bilhões de anos, sendo mais antigos que muitas formações geológicas na Terra.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F2C8F697-B168-8A27-11B6-FBBDC4BEB8EA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Como os Diamantes são Formados?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896742-F849-FDE5-B240-14872D35F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1687"/>
          <a:stretch/>
        </p:blipFill>
        <p:spPr>
          <a:xfrm>
            <a:off x="0" y="10083206"/>
            <a:ext cx="9601200" cy="2718393"/>
          </a:xfrm>
          <a:prstGeom prst="rect">
            <a:avLst/>
          </a:prstGeom>
        </p:spPr>
      </p:pic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A89B6C7D-14F6-D198-36FB-E8AF36531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3335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461AA-BCB9-2224-3DFD-1E5A315C7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6F6AB8D-60C8-F0F8-3359-8CB2A0F24558}"/>
              </a:ext>
            </a:extLst>
          </p:cNvPr>
          <p:cNvSpPr/>
          <p:nvPr/>
        </p:nvSpPr>
        <p:spPr>
          <a:xfrm>
            <a:off x="798652" y="0"/>
            <a:ext cx="108000" cy="1365813"/>
          </a:xfrm>
          <a:prstGeom prst="rect">
            <a:avLst/>
          </a:prstGeom>
          <a:gradFill flip="none" rotWithShape="1">
            <a:gsLst>
              <a:gs pos="2000">
                <a:srgbClr val="FFFF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30077FF8-DA68-84CB-674A-B957A6101570}"/>
              </a:ext>
            </a:extLst>
          </p:cNvPr>
          <p:cNvSpPr txBox="1"/>
          <p:nvPr/>
        </p:nvSpPr>
        <p:spPr>
          <a:xfrm>
            <a:off x="1030147" y="739913"/>
            <a:ext cx="7876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 que define um Diamante?</a:t>
            </a:r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F12E57A6-70B8-E468-6958-8D9DEB74B770}"/>
              </a:ext>
            </a:extLst>
          </p:cNvPr>
          <p:cNvSpPr txBox="1"/>
          <p:nvPr/>
        </p:nvSpPr>
        <p:spPr>
          <a:xfrm>
            <a:off x="975283" y="3407664"/>
            <a:ext cx="78761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Os diamantes possuem propriedades que os distinguem de qualquer outra substância: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Dureza Inigualável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O diamante ocupa a posição 10 na Escala de </a:t>
            </a:r>
            <a:r>
              <a:rPr lang="pt-BR" sz="2400" dirty="0" err="1"/>
              <a:t>Mohs</a:t>
            </a:r>
            <a:r>
              <a:rPr lang="pt-BR" sz="2400" dirty="0"/>
              <a:t>, o nível mais alto. Isso significa que ele pode arriscar qualquer outro material, mas só pode ser arriscado por outro diamante.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b="1" dirty="0"/>
              <a:t>Exemplo</a:t>
            </a:r>
            <a:r>
              <a:rPr lang="pt-BR" sz="2400" dirty="0"/>
              <a:t> : Essa dureza é o que torna o diamante uma escolha popular para ferramentas de corte e polimento industrial.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Índice de Refração Alto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O índice de refração do diamante (2,42) é o que cria seu brilho característico ao dobrar e dispersar a luz.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400" b="1" dirty="0"/>
              <a:t>Exemplo</a:t>
            </a:r>
            <a:r>
              <a:rPr lang="pt-BR" sz="2400" dirty="0"/>
              <a:t> : É o brilho "espelhado" que percebemos ao olhar diretamente para uma pedra bem lapidada.</a:t>
            </a:r>
          </a:p>
        </p:txBody>
      </p:sp>
      <p:sp>
        <p:nvSpPr>
          <p:cNvPr id="7" name="subtitulo_componente">
            <a:extLst>
              <a:ext uri="{FF2B5EF4-FFF2-40B4-BE49-F238E27FC236}">
                <a16:creationId xmlns:a16="http://schemas.microsoft.com/office/drawing/2014/main" id="{DCCFCFDE-394D-5C40-C3A8-226C02A67BCA}"/>
              </a:ext>
            </a:extLst>
          </p:cNvPr>
          <p:cNvSpPr txBox="1"/>
          <p:nvPr/>
        </p:nvSpPr>
        <p:spPr>
          <a:xfrm>
            <a:off x="1030147" y="1779657"/>
            <a:ext cx="787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Características Físicas e Químicas Únicas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1013D2B-8419-CFEB-ACE9-2C9F17ECB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76" b="25238"/>
          <a:stretch/>
        </p:blipFill>
        <p:spPr>
          <a:xfrm>
            <a:off x="0" y="9893808"/>
            <a:ext cx="9601200" cy="2907792"/>
          </a:xfrm>
          <a:prstGeom prst="rect">
            <a:avLst/>
          </a:prstGeom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A8A59C2E-1F80-21F2-932F-C00E3D90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D8DA-C366-4430-B3AC-CECEE7E5F37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36425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266</TotalTime>
  <Words>3545</Words>
  <Application>Microsoft Office PowerPoint</Application>
  <PresentationFormat>Papel A3 (297 x 420 mm)</PresentationFormat>
  <Paragraphs>285</Paragraphs>
  <Slides>40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6" baseType="lpstr">
      <vt:lpstr>Aharoni</vt:lpstr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Reginaldo Bertozzi</dc:creator>
  <cp:lastModifiedBy>Reginaldo Bertozzi</cp:lastModifiedBy>
  <cp:revision>9</cp:revision>
  <dcterms:created xsi:type="dcterms:W3CDTF">2024-12-04T22:13:49Z</dcterms:created>
  <dcterms:modified xsi:type="dcterms:W3CDTF">2024-12-18T20:36:36Z</dcterms:modified>
</cp:coreProperties>
</file>